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4" r:id="rId3"/>
  </p:sldMasterIdLst>
  <p:notesMasterIdLst>
    <p:notesMasterId r:id="rId16"/>
  </p:notesMasterIdLst>
  <p:sldIdLst>
    <p:sldId id="363" r:id="rId4"/>
    <p:sldId id="259" r:id="rId5"/>
    <p:sldId id="260" r:id="rId6"/>
    <p:sldId id="405" r:id="rId7"/>
    <p:sldId id="451" r:id="rId8"/>
    <p:sldId id="452" r:id="rId9"/>
    <p:sldId id="419" r:id="rId10"/>
    <p:sldId id="453" r:id="rId11"/>
    <p:sldId id="454" r:id="rId12"/>
    <p:sldId id="449" r:id="rId13"/>
    <p:sldId id="455" r:id="rId14"/>
    <p:sldId id="357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53F"/>
    <a:srgbClr val="53DAFC"/>
    <a:srgbClr val="00A33C"/>
    <a:srgbClr val="32332C"/>
    <a:srgbClr val="AC002D"/>
    <a:srgbClr val="E5A005"/>
    <a:srgbClr val="A300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86233" autoAdjust="0"/>
  </p:normalViewPr>
  <p:slideViewPr>
    <p:cSldViewPr showGuides="1">
      <p:cViewPr varScale="1">
        <p:scale>
          <a:sx n="130" d="100"/>
          <a:sy n="130" d="100"/>
        </p:scale>
        <p:origin x="64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9392-2CB5-4757-908C-BF8ABB43BAEB}" type="datetimeFigureOut">
              <a:rPr lang="fr-FR" smtClean="0"/>
              <a:t>02/02/2018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5164B-060B-434D-A903-BEB47D4A7C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66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3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44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6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86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2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CFD75A92-FA9C-4A25-8341-9CB3C0A6731A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2778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Click on the </a:t>
            </a:r>
            <a:r>
              <a:rPr lang="fr-FR" err="1"/>
              <a:t>icon</a:t>
            </a:r>
            <a:r>
              <a:rPr lang="fr-FR"/>
              <a:t> to </a:t>
            </a:r>
            <a:r>
              <a:rPr lang="fr-FR" err="1"/>
              <a:t>fill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box </a:t>
            </a:r>
            <a:r>
              <a:rPr lang="fr-FR" err="1"/>
              <a:t>with</a:t>
            </a:r>
            <a:r>
              <a:rPr lang="fr-FR"/>
              <a:t> a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B22B3ADD-A820-4385-A317-BDBBED205F76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2742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icon</a:t>
            </a:r>
            <a:br>
              <a:rPr lang="en-GB"/>
            </a:br>
            <a:r>
              <a:rPr lang="en-GB"/>
              <a:t>to fill this box with a picture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90EEC208-CA9F-42E8-B32C-71BA8B963768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8691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choose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choose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0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029C8295-9050-49A7-B0A3-746905BD2E4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9733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 video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2D9D714-2AC0-410A-8F7E-684DAE3AA1D2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7410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32DC798-72A3-40AD-99E6-52940BF4D03C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444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5F5A573-7A3C-4E19-AA82-FFA0EE3C83B2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2126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56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change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 to fill this box with a picture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9FB52A4D-8D9C-4E0A-A792-F5A1B50C3EA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3489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BB3F387-1D19-47B8-9BEF-C5D85D80E558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8175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3E476F7A-9502-4222-8EAC-19787B496A43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9213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Insert</a:t>
            </a:r>
            <a:br>
              <a:rPr lang="fr-FR" dirty="0"/>
            </a:b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9DA4DFFC-DFC4-43D5-AA2F-43EFCE163F2D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6530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/>
              <a:t>summary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095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7530" y="903195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aseline="0">
                <a:latin typeface="+mn-lt"/>
              </a:defRPr>
            </a:lvl2pPr>
          </a:lstStyle>
          <a:p>
            <a:pPr lvl="0"/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9744276A-3F7B-4DC7-8146-456D6B56439F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8059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 userDrawn="1"/>
        </p:nvSpPr>
        <p:spPr>
          <a:xfrm>
            <a:off x="3144637" y="0"/>
            <a:ext cx="5999364" cy="5147756"/>
          </a:xfrm>
          <a:custGeom>
            <a:avLst/>
            <a:gdLst>
              <a:gd name="connsiteX0" fmla="*/ 0 w 5652120"/>
              <a:gd name="connsiteY0" fmla="*/ 5143500 h 5143500"/>
              <a:gd name="connsiteX1" fmla="*/ 1094485 w 5652120"/>
              <a:gd name="connsiteY1" fmla="*/ 0 h 5143500"/>
              <a:gd name="connsiteX2" fmla="*/ 5652120 w 5652120"/>
              <a:gd name="connsiteY2" fmla="*/ 0 h 5143500"/>
              <a:gd name="connsiteX3" fmla="*/ 4557635 w 5652120"/>
              <a:gd name="connsiteY3" fmla="*/ 5143500 h 5143500"/>
              <a:gd name="connsiteX4" fmla="*/ 0 w 5652120"/>
              <a:gd name="connsiteY4" fmla="*/ 5143500 h 5143500"/>
              <a:gd name="connsiteX0" fmla="*/ 0 w 5652120"/>
              <a:gd name="connsiteY0" fmla="*/ 5143500 h 5143500"/>
              <a:gd name="connsiteX1" fmla="*/ 1094485 w 5652120"/>
              <a:gd name="connsiteY1" fmla="*/ 0 h 5143500"/>
              <a:gd name="connsiteX2" fmla="*/ 5652120 w 5652120"/>
              <a:gd name="connsiteY2" fmla="*/ 0 h 5143500"/>
              <a:gd name="connsiteX3" fmla="*/ 5642155 w 5652120"/>
              <a:gd name="connsiteY3" fmla="*/ 5143500 h 5143500"/>
              <a:gd name="connsiteX4" fmla="*/ 0 w 5652120"/>
              <a:gd name="connsiteY4" fmla="*/ 5143500 h 5143500"/>
              <a:gd name="connsiteX0" fmla="*/ 0 w 5652120"/>
              <a:gd name="connsiteY0" fmla="*/ 5143500 h 5151967"/>
              <a:gd name="connsiteX1" fmla="*/ 1094485 w 5652120"/>
              <a:gd name="connsiteY1" fmla="*/ 0 h 5151967"/>
              <a:gd name="connsiteX2" fmla="*/ 5652120 w 5652120"/>
              <a:gd name="connsiteY2" fmla="*/ 0 h 5151967"/>
              <a:gd name="connsiteX3" fmla="*/ 5650622 w 5652120"/>
              <a:gd name="connsiteY3" fmla="*/ 5151967 h 5151967"/>
              <a:gd name="connsiteX4" fmla="*/ 0 w 5652120"/>
              <a:gd name="connsiteY4" fmla="*/ 5143500 h 5151967"/>
              <a:gd name="connsiteX0" fmla="*/ 0 w 5652120"/>
              <a:gd name="connsiteY0" fmla="*/ 5143500 h 5143501"/>
              <a:gd name="connsiteX1" fmla="*/ 1094485 w 5652120"/>
              <a:gd name="connsiteY1" fmla="*/ 0 h 5143501"/>
              <a:gd name="connsiteX2" fmla="*/ 5652120 w 5652120"/>
              <a:gd name="connsiteY2" fmla="*/ 0 h 5143501"/>
              <a:gd name="connsiteX3" fmla="*/ 5650622 w 5652120"/>
              <a:gd name="connsiteY3" fmla="*/ 5143501 h 5143501"/>
              <a:gd name="connsiteX4" fmla="*/ 0 w 5652120"/>
              <a:gd name="connsiteY4" fmla="*/ 5143500 h 5143501"/>
              <a:gd name="connsiteX0" fmla="*/ 0 w 5208642"/>
              <a:gd name="connsiteY0" fmla="*/ 5153332 h 5153332"/>
              <a:gd name="connsiteX1" fmla="*/ 651007 w 5208642"/>
              <a:gd name="connsiteY1" fmla="*/ 0 h 5153332"/>
              <a:gd name="connsiteX2" fmla="*/ 5208642 w 5208642"/>
              <a:gd name="connsiteY2" fmla="*/ 0 h 5153332"/>
              <a:gd name="connsiteX3" fmla="*/ 5207144 w 5208642"/>
              <a:gd name="connsiteY3" fmla="*/ 5143501 h 5153332"/>
              <a:gd name="connsiteX4" fmla="*/ 0 w 5208642"/>
              <a:gd name="connsiteY4" fmla="*/ 5153332 h 5153332"/>
              <a:gd name="connsiteX0" fmla="*/ 0 w 5203806"/>
              <a:gd name="connsiteY0" fmla="*/ 5136605 h 5143501"/>
              <a:gd name="connsiteX1" fmla="*/ 646171 w 5203806"/>
              <a:gd name="connsiteY1" fmla="*/ 0 h 5143501"/>
              <a:gd name="connsiteX2" fmla="*/ 5203806 w 5203806"/>
              <a:gd name="connsiteY2" fmla="*/ 0 h 5143501"/>
              <a:gd name="connsiteX3" fmla="*/ 5202308 w 5203806"/>
              <a:gd name="connsiteY3" fmla="*/ 5143501 h 5143501"/>
              <a:gd name="connsiteX4" fmla="*/ 0 w 5203806"/>
              <a:gd name="connsiteY4" fmla="*/ 5136605 h 5143501"/>
              <a:gd name="connsiteX0" fmla="*/ 0 w 5203806"/>
              <a:gd name="connsiteY0" fmla="*/ 5147756 h 5147756"/>
              <a:gd name="connsiteX1" fmla="*/ 646171 w 5203806"/>
              <a:gd name="connsiteY1" fmla="*/ 0 h 5147756"/>
              <a:gd name="connsiteX2" fmla="*/ 5203806 w 5203806"/>
              <a:gd name="connsiteY2" fmla="*/ 0 h 5147756"/>
              <a:gd name="connsiteX3" fmla="*/ 5202308 w 5203806"/>
              <a:gd name="connsiteY3" fmla="*/ 5143501 h 5147756"/>
              <a:gd name="connsiteX4" fmla="*/ 0 w 5203806"/>
              <a:gd name="connsiteY4" fmla="*/ 5147756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3806" h="5147756">
                <a:moveTo>
                  <a:pt x="0" y="5147756"/>
                </a:moveTo>
                <a:lnTo>
                  <a:pt x="646171" y="0"/>
                </a:lnTo>
                <a:lnTo>
                  <a:pt x="5203806" y="0"/>
                </a:lnTo>
                <a:cubicBezTo>
                  <a:pt x="5200484" y="1714500"/>
                  <a:pt x="5205630" y="3429001"/>
                  <a:pt x="5202308" y="5143501"/>
                </a:cubicBezTo>
                <a:lnTo>
                  <a:pt x="0" y="5147756"/>
                </a:lnTo>
                <a:close/>
              </a:path>
            </a:pathLst>
          </a:custGeom>
          <a:solidFill>
            <a:srgbClr val="323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900" y="1206797"/>
            <a:ext cx="331998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44800" y="349200"/>
            <a:ext cx="3319088" cy="637200"/>
          </a:xfrm>
        </p:spPr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898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BEE20028-8CD7-499F-BD86-AA11208655B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8831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Click on the </a:t>
            </a:r>
            <a:r>
              <a:rPr lang="fr-FR" err="1"/>
              <a:t>icon</a:t>
            </a:r>
            <a:r>
              <a:rPr lang="fr-FR"/>
              <a:t> to </a:t>
            </a:r>
            <a:r>
              <a:rPr lang="fr-FR" err="1"/>
              <a:t>fill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box </a:t>
            </a:r>
            <a:r>
              <a:rPr lang="fr-FR" err="1"/>
              <a:t>with</a:t>
            </a:r>
            <a:r>
              <a:rPr lang="fr-FR"/>
              <a:t> a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71A5011-96E6-4419-8AB6-B8782F48A2F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4049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ltGray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ltGray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ltGray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F1B5F7D8-76C9-4C9C-BF37-34CD59FA7EE1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23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on the icon</a:t>
            </a:r>
            <a:br>
              <a:rPr lang="en-GB"/>
            </a:br>
            <a:r>
              <a:rPr lang="en-GB"/>
              <a:t>to fill this box with a picture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243900" y="350550"/>
            <a:ext cx="8648580" cy="63702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5B8E4916-60B0-4C87-9B3B-3690FB2A13A1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9963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choose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-2882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1BD1AD36-367B-4D0C-B433-4BC757274835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8770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 video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CB916FED-7A4E-4071-9D15-8988C7C8ACA4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3973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41D8A617-6D09-4C59-AFF9-C6A908FAD734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5279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0EBF7701-ACF0-48C4-A562-21EDE167DDC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9106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" y="278606"/>
            <a:ext cx="546416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change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 to fill this box with a picture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blackGray"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592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4189DA70-1450-40A9-BB73-EE40B1850033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2202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2E8B59B6-A8E4-45E4-9B2C-2912616B098F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0364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701085E3-7831-4C16-9911-85A5861B79E4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20695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Insert</a:t>
            </a:r>
            <a:br>
              <a:rPr lang="fr-FR" dirty="0"/>
            </a:b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ECB11AD3-B7EF-468D-AD9D-3DC77A4EDEB5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7867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/>
              <a:t>summary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48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6800" y="903600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aseline="0">
                <a:latin typeface="+mn-lt"/>
              </a:defRPr>
            </a:lvl2pPr>
          </a:lstStyle>
          <a:p>
            <a:pPr lvl="0"/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8AEAB6D-113A-47F0-BA03-9D20D3E10975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41087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0FEC3799-7139-4287-97D2-6D8FAE57588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42030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</a:t>
            </a:r>
            <a:br>
              <a:rPr lang="en-GB" dirty="0"/>
            </a:br>
            <a:r>
              <a:rPr lang="en-GB" dirty="0"/>
              <a:t>your text here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8D7B2C74-0DD9-4A4B-9D9F-151A2DAE904F}" type="datetime1">
              <a:rPr lang="en-GB" smtClean="0"/>
              <a:t>02/02/2018</a:t>
            </a:fld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Click on the </a:t>
            </a:r>
            <a:r>
              <a:rPr lang="fr-FR" err="1"/>
              <a:t>icon</a:t>
            </a:r>
            <a:r>
              <a:rPr lang="fr-FR"/>
              <a:t> to </a:t>
            </a:r>
            <a:r>
              <a:rPr lang="fr-FR" err="1"/>
              <a:t>fill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box </a:t>
            </a:r>
            <a:r>
              <a:rPr lang="fr-FR" err="1"/>
              <a:t>with</a:t>
            </a:r>
            <a:r>
              <a:rPr lang="fr-FR"/>
              <a:t> a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a cover</a:t>
            </a:r>
            <a:br>
              <a:rPr lang="en-GB" dirty="0"/>
            </a:br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over 4 lines</a:t>
            </a:r>
            <a:br>
              <a:rPr lang="en-GB" dirty="0"/>
            </a:br>
            <a:r>
              <a:rPr lang="en-GB" dirty="0"/>
              <a:t>max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243900" y="350550"/>
            <a:ext cx="8648580" cy="63702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E3A72310-F8B9-46BC-AC40-BCFBB0DE4D2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6625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on the icon</a:t>
            </a:r>
            <a:br>
              <a:rPr lang="en-GB"/>
            </a:br>
            <a:r>
              <a:rPr lang="en-GB"/>
              <a:t>to fill this box with a picture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8472543-51C9-4D0F-AFEC-F5FF2E4D7702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2799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choose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-2882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invGray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invGray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invGray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1BB31D73-EA60-4010-9ADC-0F0176C6536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3237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 video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D58B2BF-8529-4993-AB08-78570448120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5647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482339F-F579-4141-93E3-86F72FE23D4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93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</a:t>
            </a:r>
            <a:br>
              <a:rPr lang="en-US"/>
            </a:br>
            <a:r>
              <a:rPr lang="en-US"/>
              <a:t>to fill this box with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C2B33234-734D-4F56-AB35-23C97E623EA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441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" y="278606"/>
            <a:ext cx="546416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Insert text here,</a:t>
            </a:r>
            <a:br>
              <a:rPr lang="en-GB" dirty="0"/>
            </a:br>
            <a:r>
              <a:rPr lang="en-GB" dirty="0"/>
              <a:t>change the text </a:t>
            </a:r>
            <a:r>
              <a:rPr lang="en-GB" dirty="0" err="1"/>
              <a:t>color</a:t>
            </a:r>
            <a:r>
              <a:rPr lang="en-GB" dirty="0"/>
              <a:t> depending on your background image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 to fill this box with a picture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/>
              <a:t>summary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641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6800" y="903600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="0" baseline="0">
                <a:latin typeface="+mn-lt"/>
              </a:defRPr>
            </a:lvl2pPr>
          </a:lstStyle>
          <a:p>
            <a:pPr lvl="0"/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2 lines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/>
              <a:t>00.0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F644AC91-4340-411B-B92C-4D152CC31BB5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39038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3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7" r:id="rId3"/>
    <p:sldLayoutId id="2147483660" r:id="rId4"/>
    <p:sldLayoutId id="2147483709" r:id="rId5"/>
    <p:sldLayoutId id="2147483657" r:id="rId6"/>
    <p:sldLayoutId id="2147483651" r:id="rId7"/>
    <p:sldLayoutId id="2147483658" r:id="rId8"/>
    <p:sldLayoutId id="2147483654" r:id="rId9"/>
    <p:sldLayoutId id="2147483655" r:id="rId10"/>
    <p:sldLayoutId id="2147483656" r:id="rId11"/>
    <p:sldLayoutId id="2147483662" r:id="rId12"/>
    <p:sldLayoutId id="2147483663" r:id="rId13"/>
    <p:sldLayoutId id="2147483713" r:id="rId14"/>
    <p:sldLayoutId id="2147483716" r:id="rId15"/>
    <p:sldLayoutId id="2147483704" r:id="rId16"/>
    <p:sldLayoutId id="2147483666" r:id="rId17"/>
    <p:sldLayoutId id="2147483664" r:id="rId18"/>
    <p:sldLayoutId id="2147483665" r:id="rId19"/>
    <p:sldLayoutId id="214748371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GB" sz="2400" b="1" i="0" kern="1200" cap="none" baseline="0" noProof="0" dirty="0">
          <a:solidFill>
            <a:schemeClr val="tx1"/>
          </a:solidFill>
          <a:latin typeface="+mj-lt"/>
          <a:ea typeface="+mj-ea"/>
          <a:cs typeface="Adobe Devanagari" pitchFamily="18" charset="0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4313" indent="-96838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10000"/>
        <a:buFontTx/>
        <a:buBlip>
          <a:blip r:embed="rId23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87313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4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57213" indent="-6985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5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88" indent="-68263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5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F1AE896B-3736-4783-9FBD-541869D7979F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6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708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714" r:id="rId14"/>
    <p:sldLayoutId id="2147483705" r:id="rId15"/>
    <p:sldLayoutId id="2147483681" r:id="rId16"/>
    <p:sldLayoutId id="2147483682" r:id="rId17"/>
    <p:sldLayoutId id="2147483683" r:id="rId18"/>
    <p:sldLayoutId id="214748371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972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Tx/>
        <a:buBlip>
          <a:blip r:embed="rId22"/>
        </a:buBlip>
        <a:defRPr lang="en-GB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864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3"/>
        </a:buBlip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/>
              <a:t>Modifiez</a:t>
            </a:r>
            <a:r>
              <a:rPr lang="en-GB" dirty="0"/>
              <a:t> les styles du </a:t>
            </a:r>
            <a:r>
              <a:rPr lang="en-GB" dirty="0" err="1"/>
              <a:t>texte</a:t>
            </a:r>
            <a:r>
              <a:rPr lang="en-GB" dirty="0"/>
              <a:t> du masque</a:t>
            </a:r>
          </a:p>
          <a:p>
            <a:pPr lvl="1"/>
            <a:r>
              <a:rPr lang="en-GB" dirty="0" err="1"/>
              <a:t>Deuxième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95241ED6-7DC7-4FC1-83C2-BC2E4CC95198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/>
              <a:t>Slide title: Helvetica </a:t>
            </a:r>
            <a:r>
              <a:rPr lang="en-GB" dirty="0" err="1"/>
              <a:t>Neue</a:t>
            </a:r>
            <a:r>
              <a:rPr lang="en-GB" dirty="0"/>
              <a:t> LT </a:t>
            </a:r>
            <a:r>
              <a:rPr lang="en-GB" dirty="0" err="1"/>
              <a:t>Std</a:t>
            </a:r>
            <a:r>
              <a:rPr lang="en-GB" dirty="0"/>
              <a:t> Bold - 24 </a:t>
            </a:r>
            <a:r>
              <a:rPr lang="en-GB" dirty="0" err="1"/>
              <a:t>pts</a:t>
            </a:r>
            <a:br>
              <a:rPr lang="en-GB" dirty="0"/>
            </a:br>
            <a:r>
              <a:rPr lang="en-GB" dirty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2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07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5" r:id="rId14"/>
    <p:sldLayoutId id="2147483706" r:id="rId15"/>
    <p:sldLayoutId id="2147483698" r:id="rId16"/>
    <p:sldLayoutId id="2147483699" r:id="rId17"/>
    <p:sldLayoutId id="2147483700" r:id="rId18"/>
    <p:sldLayoutId id="214748371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972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Tx/>
        <a:buBlip>
          <a:blip r:embed="rId22"/>
        </a:buBlip>
        <a:defRPr lang="en-GB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864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3"/>
        </a:buBlip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mpproject.org/docs/reference/components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Google AMP</a:t>
            </a:r>
          </a:p>
        </p:txBody>
      </p:sp>
      <p:pic>
        <p:nvPicPr>
          <p:cNvPr id="11" name="Espace réservé de l’image 10">
            <a:extLst>
              <a:ext uri="{FF2B5EF4-FFF2-40B4-BE49-F238E27FC236}">
                <a16:creationId xmlns:a16="http://schemas.microsoft.com/office/drawing/2014/main" id="{606EA795-A668-5745-9783-E08B1FC8D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699" r="12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8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pratique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821238"/>
            <a:ext cx="333375" cy="165100"/>
          </a:xfrm>
        </p:spPr>
        <p:txBody>
          <a:bodyPr/>
          <a:lstStyle/>
          <a:p>
            <a:fld id="{B6CBC9F8-C3DB-428A-A32C-EF1197444D3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4821238"/>
            <a:ext cx="2879725" cy="165100"/>
          </a:xfrm>
        </p:spPr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4194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Have fun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0F87A771-9E17-504A-B3F5-5F954AE7CDED}"/>
              </a:ext>
            </a:extLst>
          </p:cNvPr>
          <p:cNvSpPr txBox="1">
            <a:spLocks/>
          </p:cNvSpPr>
          <p:nvPr/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600" i="1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pPr>
                <a:tabLst>
                  <a:tab pos="693738" algn="l"/>
                </a:tabLst>
              </a:pPr>
              <a:t>02/02/2018</a:t>
            </a:fld>
            <a:r>
              <a:rPr lang="en-GB"/>
              <a:t>	© Valtech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2C8BFFD4-3955-AA42-8C36-467401A50AA3}"/>
              </a:ext>
            </a:extLst>
          </p:cNvPr>
          <p:cNvSpPr txBox="1">
            <a:spLocks/>
          </p:cNvSpPr>
          <p:nvPr/>
        </p:nvSpPr>
        <p:spPr bwMode="blackGray">
          <a:xfrm>
            <a:off x="159887" y="1131590"/>
            <a:ext cx="455612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2F4568-3379-B148-B58D-48E9C68B42FA}"/>
              </a:ext>
            </a:extLst>
          </p:cNvPr>
          <p:cNvSpPr/>
          <p:nvPr/>
        </p:nvSpPr>
        <p:spPr>
          <a:xfrm>
            <a:off x="179512" y="1131590"/>
            <a:ext cx="340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validator.ampproject.org</a:t>
            </a:r>
            <a:r>
              <a:rPr lang="fr-FR" dirty="0"/>
              <a:t>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574223-0920-7E4B-A376-D97B7738E6C3}"/>
              </a:ext>
            </a:extLst>
          </p:cNvPr>
          <p:cNvSpPr/>
          <p:nvPr/>
        </p:nvSpPr>
        <p:spPr>
          <a:xfrm>
            <a:off x="159887" y="1734614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www.ampstart.com</a:t>
            </a:r>
            <a:r>
              <a:rPr lang="fr-FR" dirty="0"/>
              <a:t>/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1FA308-F183-D543-BB54-3849A4E8C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472" y="-321834"/>
            <a:ext cx="2968432" cy="5143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437F022-6177-A34B-8142-A9384DCD4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743" y="215815"/>
            <a:ext cx="3064594" cy="5143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EC146A-0D93-DD45-93BA-CC026DDA5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1021948"/>
            <a:ext cx="29056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99592" y="2276285"/>
            <a:ext cx="6265192" cy="590931"/>
          </a:xfrm>
        </p:spPr>
        <p:txBody>
          <a:bodyPr/>
          <a:lstStyle/>
          <a:p>
            <a:pPr lvl="0"/>
            <a:r>
              <a:rPr lang="en-GB"/>
              <a:t>Des questions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D0C47-3506-4889-A747-76CDB41BD6E5}" type="datetime1">
              <a:rPr lang="en-GB" smtClean="0"/>
              <a:t>02/02/2018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Résumé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4"/>
          </p:nvPr>
        </p:nvSpPr>
        <p:spPr>
          <a:xfrm rot="19860000">
            <a:off x="3129896" y="799070"/>
            <a:ext cx="4867834" cy="29683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Présentation</a:t>
            </a:r>
            <a:r>
              <a:rPr lang="en-GB" dirty="0"/>
              <a:t> de AMP</a:t>
            </a:r>
          </a:p>
          <a:p>
            <a:pPr>
              <a:lnSpc>
                <a:spcPct val="100000"/>
              </a:lnSpc>
            </a:pPr>
            <a:r>
              <a:rPr lang="en-GB" dirty="0" err="1"/>
              <a:t>Quelles</a:t>
            </a:r>
            <a:r>
              <a:rPr lang="en-GB" dirty="0"/>
              <a:t> applications ?</a:t>
            </a:r>
          </a:p>
          <a:p>
            <a:pPr>
              <a:lnSpc>
                <a:spcPct val="100000"/>
              </a:lnSpc>
            </a:pP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pratique</a:t>
            </a:r>
            <a:endParaRPr lang="en-GB" dirty="0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01</a:t>
            </a:r>
          </a:p>
          <a:p>
            <a:pPr>
              <a:lnSpc>
                <a:spcPct val="100000"/>
              </a:lnSpc>
            </a:pPr>
            <a:r>
              <a:rPr lang="en-GB" dirty="0"/>
              <a:t>02</a:t>
            </a:r>
          </a:p>
          <a:p>
            <a:pPr>
              <a:lnSpc>
                <a:spcPct val="100000"/>
              </a:lnSpc>
            </a:pPr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93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Présentation</a:t>
            </a:r>
            <a:br>
              <a:rPr lang="en-GB" dirty="0"/>
            </a:br>
            <a:r>
              <a:rPr lang="en-GB" dirty="0"/>
              <a:t>de Google AMP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9887" y="1131590"/>
            <a:ext cx="3248169" cy="3456384"/>
          </a:xfrm>
        </p:spPr>
        <p:txBody>
          <a:bodyPr/>
          <a:lstStyle/>
          <a:p>
            <a:pPr lvl="1"/>
            <a:r>
              <a:rPr lang="fr-FR" sz="1200" dirty="0"/>
              <a:t>Légèreté des pages</a:t>
            </a:r>
          </a:p>
          <a:p>
            <a:pPr lvl="1"/>
            <a:r>
              <a:rPr lang="fr-FR" sz="1200" dirty="0"/>
              <a:t>Rapidité d’affichage</a:t>
            </a:r>
          </a:p>
          <a:p>
            <a:pPr lvl="1"/>
            <a:r>
              <a:rPr lang="fr-FR" sz="1200" dirty="0"/>
              <a:t>HTML version Google</a:t>
            </a:r>
          </a:p>
          <a:p>
            <a:pPr lvl="1"/>
            <a:r>
              <a:rPr lang="fr-FR" sz="1200" dirty="0"/>
              <a:t>Bridé</a:t>
            </a:r>
          </a:p>
          <a:p>
            <a:pPr lvl="1"/>
            <a:r>
              <a:rPr lang="fr-FR" sz="1200" dirty="0"/>
              <a:t>Impossibilité de modifier le JS</a:t>
            </a:r>
          </a:p>
          <a:p>
            <a:pPr lvl="1"/>
            <a:r>
              <a:rPr lang="fr-FR" sz="1200" dirty="0"/>
              <a:t>JS fournis par Google (</a:t>
            </a:r>
            <a:r>
              <a:rPr lang="fr-FR" sz="1200" dirty="0" err="1"/>
              <a:t>sidebar</a:t>
            </a:r>
            <a:r>
              <a:rPr lang="fr-FR" sz="1200" dirty="0"/>
              <a:t>, </a:t>
            </a:r>
            <a:r>
              <a:rPr lang="fr-FR" sz="1200" dirty="0" err="1"/>
              <a:t>accordion</a:t>
            </a:r>
            <a:r>
              <a:rPr lang="fr-FR" sz="1200" dirty="0"/>
              <a:t>, menu…)</a:t>
            </a:r>
          </a:p>
          <a:p>
            <a:pPr lvl="1"/>
            <a:r>
              <a:rPr lang="fr-FR" sz="1200" dirty="0"/>
              <a:t>Cache Google</a:t>
            </a:r>
          </a:p>
          <a:p>
            <a:pPr lvl="1"/>
            <a:endParaRPr lang="fr-FR" sz="1200" dirty="0"/>
          </a:p>
          <a:p>
            <a:pPr lvl="1"/>
            <a:endParaRPr lang="fr-FR" sz="1200" dirty="0"/>
          </a:p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751891-B1DD-E442-A477-B7FE1E23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4563"/>
            <a:ext cx="2952328" cy="50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du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04EF7BA-661C-864D-8896-27503D6CBC0E}"/>
              </a:ext>
            </a:extLst>
          </p:cNvPr>
          <p:cNvSpPr txBox="1">
            <a:spLocks/>
          </p:cNvSpPr>
          <p:nvPr/>
        </p:nvSpPr>
        <p:spPr bwMode="blackGray">
          <a:xfrm>
            <a:off x="159887" y="1131590"/>
            <a:ext cx="475041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dirty="0"/>
              <a:t>Site en HTTPS</a:t>
            </a:r>
          </a:p>
          <a:p>
            <a:pPr lvl="1"/>
            <a:r>
              <a:rPr lang="fr-FR" sz="1200" dirty="0"/>
              <a:t>Pas de librairies JS ni de JS maison</a:t>
            </a:r>
          </a:p>
          <a:p>
            <a:pPr lvl="1"/>
            <a:r>
              <a:rPr lang="fr-FR" sz="1200" dirty="0"/>
              <a:t>CSS uniquement interne</a:t>
            </a:r>
          </a:p>
          <a:p>
            <a:pPr lvl="1"/>
            <a:r>
              <a:rPr lang="fr-FR" sz="1200" dirty="0"/>
              <a:t>Un seul CSS chargé dans le &lt;</a:t>
            </a:r>
            <a:r>
              <a:rPr lang="fr-FR" sz="1200" dirty="0" err="1"/>
              <a:t>head</a:t>
            </a:r>
            <a:r>
              <a:rPr lang="fr-FR" sz="1200" dirty="0"/>
              <a:t>&gt;</a:t>
            </a:r>
          </a:p>
          <a:p>
            <a:pPr lvl="1"/>
            <a:r>
              <a:rPr lang="fr-FR" sz="1200" dirty="0"/>
              <a:t>Pas de CSS </a:t>
            </a:r>
            <a:r>
              <a:rPr lang="fr-FR" sz="1200" dirty="0" err="1"/>
              <a:t>inline</a:t>
            </a:r>
            <a:endParaRPr lang="fr-FR" sz="1200" dirty="0"/>
          </a:p>
          <a:p>
            <a:pPr lvl="1"/>
            <a:r>
              <a:rPr lang="fr-FR" sz="1200" dirty="0"/>
              <a:t>Le CSS doit faire moins de 50kb</a:t>
            </a:r>
          </a:p>
          <a:p>
            <a:pPr lvl="1"/>
            <a:r>
              <a:rPr lang="fr-FR" sz="1200" dirty="0"/>
              <a:t>Ne pas oublier le </a:t>
            </a:r>
            <a:r>
              <a:rPr lang="fr-FR" sz="1200" dirty="0" err="1"/>
              <a:t>rel</a:t>
            </a:r>
            <a:r>
              <a:rPr lang="fr-FR" sz="1200" dirty="0"/>
              <a:t>=canonical afin d’</a:t>
            </a:r>
            <a:r>
              <a:rPr lang="fr-FR" sz="1200" dirty="0" err="1"/>
              <a:t>eviter</a:t>
            </a:r>
            <a:r>
              <a:rPr lang="fr-FR" sz="1200" dirty="0"/>
              <a:t> le duplicate content sur la page AMP</a:t>
            </a:r>
          </a:p>
          <a:p>
            <a:pPr lvl="1"/>
            <a:r>
              <a:rPr lang="fr-FR" sz="1200" dirty="0"/>
              <a:t>Ajouter </a:t>
            </a:r>
            <a:r>
              <a:rPr lang="fr-FR" sz="1200" dirty="0" err="1"/>
              <a:t>rel</a:t>
            </a:r>
            <a:r>
              <a:rPr lang="fr-FR" sz="1200" dirty="0"/>
              <a:t>=</a:t>
            </a:r>
            <a:r>
              <a:rPr lang="fr-FR" sz="1200" dirty="0" err="1"/>
              <a:t>amphtml</a:t>
            </a:r>
            <a:r>
              <a:rPr lang="fr-FR" sz="1200" dirty="0"/>
              <a:t> sur la page principale</a:t>
            </a:r>
          </a:p>
          <a:p>
            <a:pPr lvl="1"/>
            <a:endParaRPr lang="fr-FR" sz="1200" dirty="0"/>
          </a:p>
          <a:p>
            <a:pPr lvl="1"/>
            <a:endParaRPr lang="fr-FR" sz="1200" dirty="0"/>
          </a:p>
          <a:p>
            <a:pPr lvl="1"/>
            <a:endParaRPr lang="fr-FR" sz="1200" dirty="0"/>
          </a:p>
          <a:p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C7432A-2EBA-744F-B5AF-A3276965A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305" y="0"/>
            <a:ext cx="7942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balises / l’ajout du JS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04EF7BA-661C-864D-8896-27503D6CBC0E}"/>
              </a:ext>
            </a:extLst>
          </p:cNvPr>
          <p:cNvSpPr txBox="1">
            <a:spLocks/>
          </p:cNvSpPr>
          <p:nvPr/>
        </p:nvSpPr>
        <p:spPr bwMode="blackGray">
          <a:xfrm>
            <a:off x="159887" y="1131590"/>
            <a:ext cx="455612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1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Les balises</a:t>
            </a:r>
            <a:endParaRPr lang="fr-FR" dirty="0"/>
          </a:p>
          <a:p>
            <a:pPr marL="117475" lvl="1" indent="0">
              <a:buNone/>
            </a:pPr>
            <a:r>
              <a:rPr lang="fr-FR" sz="1200" dirty="0" err="1"/>
              <a:t>img</a:t>
            </a:r>
            <a:r>
              <a:rPr lang="fr-FR" sz="1200" dirty="0"/>
              <a:t> -&gt; </a:t>
            </a:r>
            <a:r>
              <a:rPr lang="fr-FR" sz="1200" dirty="0" err="1"/>
              <a:t>amp-img</a:t>
            </a:r>
            <a:r>
              <a:rPr lang="fr-FR" sz="1200" dirty="0"/>
              <a:t>. Nécessite obligatoirement </a:t>
            </a:r>
            <a:r>
              <a:rPr lang="fr-FR" sz="1200" dirty="0" err="1"/>
              <a:t>height</a:t>
            </a:r>
            <a:r>
              <a:rPr lang="fr-FR" sz="1200" dirty="0"/>
              <a:t> et </a:t>
            </a:r>
            <a:r>
              <a:rPr lang="fr-FR" sz="1200" dirty="0" err="1"/>
              <a:t>width</a:t>
            </a:r>
            <a:r>
              <a:rPr lang="fr-FR" sz="1200" dirty="0"/>
              <a:t>.</a:t>
            </a:r>
          </a:p>
          <a:p>
            <a:pPr marL="117475" lvl="1" indent="0">
              <a:buNone/>
            </a:pPr>
            <a:r>
              <a:rPr lang="fr-FR" sz="1200" dirty="0" err="1"/>
              <a:t>video</a:t>
            </a:r>
            <a:r>
              <a:rPr lang="fr-FR" sz="1200" dirty="0"/>
              <a:t> -&gt; </a:t>
            </a:r>
            <a:r>
              <a:rPr lang="fr-FR" sz="1200" dirty="0" err="1"/>
              <a:t>amp-video</a:t>
            </a:r>
            <a:r>
              <a:rPr lang="fr-FR" sz="1200" dirty="0"/>
              <a:t> / audio -&gt; </a:t>
            </a:r>
            <a:r>
              <a:rPr lang="fr-FR" sz="1200" dirty="0" err="1"/>
              <a:t>amp</a:t>
            </a:r>
            <a:r>
              <a:rPr lang="fr-FR" sz="1200" dirty="0"/>
              <a:t>-audio</a:t>
            </a:r>
          </a:p>
          <a:p>
            <a:pPr marL="117475" lvl="1" indent="0">
              <a:buNone/>
            </a:pPr>
            <a:r>
              <a:rPr lang="fr-FR" sz="1200" dirty="0">
                <a:hlinkClick r:id="rId6"/>
              </a:rPr>
              <a:t>https://www.ampproject.org/docs/reference/components</a:t>
            </a:r>
            <a:endParaRPr lang="fr-FR" sz="1200" dirty="0"/>
          </a:p>
          <a:p>
            <a:pPr marL="117475" lvl="1" indent="0">
              <a:buNone/>
            </a:pPr>
            <a:endParaRPr lang="fr-FR" sz="1200" dirty="0"/>
          </a:p>
          <a:p>
            <a:pPr marL="117475" lvl="1" indent="0">
              <a:buNone/>
            </a:pPr>
            <a:r>
              <a:rPr lang="fr-FR" sz="1600" b="1" dirty="0">
                <a:solidFill>
                  <a:schemeClr val="accent1"/>
                </a:solidFill>
              </a:rPr>
              <a:t>Composant JS</a:t>
            </a:r>
            <a:endParaRPr lang="fr-FR" sz="1200" dirty="0"/>
          </a:p>
          <a:p>
            <a:r>
              <a:rPr lang="fr-FR" sz="1200" dirty="0" err="1">
                <a:solidFill>
                  <a:schemeClr val="tx1"/>
                </a:solidFill>
              </a:rPr>
              <a:t>Sidebar</a:t>
            </a:r>
            <a:r>
              <a:rPr lang="fr-FR" sz="1200" dirty="0">
                <a:solidFill>
                  <a:schemeClr val="tx1"/>
                </a:solidFill>
              </a:rPr>
              <a:t> -&gt; </a:t>
            </a:r>
            <a:r>
              <a:rPr lang="fr-FR" sz="1200" dirty="0" err="1">
                <a:solidFill>
                  <a:schemeClr val="tx1"/>
                </a:solidFill>
              </a:rPr>
              <a:t>amp-sidebar</a:t>
            </a:r>
            <a:r>
              <a:rPr lang="fr-FR" sz="1200" dirty="0">
                <a:solidFill>
                  <a:schemeClr val="tx1"/>
                </a:solidFill>
              </a:rPr>
              <a:t> + ajout du JS</a:t>
            </a:r>
          </a:p>
          <a:p>
            <a:r>
              <a:rPr lang="fr-FR" sz="1200" dirty="0" err="1">
                <a:solidFill>
                  <a:schemeClr val="tx1"/>
                </a:solidFill>
              </a:rPr>
              <a:t>Accordion</a:t>
            </a:r>
            <a:r>
              <a:rPr lang="fr-FR" sz="1200" dirty="0">
                <a:solidFill>
                  <a:schemeClr val="tx1"/>
                </a:solidFill>
              </a:rPr>
              <a:t> -&gt; </a:t>
            </a:r>
            <a:r>
              <a:rPr lang="fr-FR" sz="1200" dirty="0" err="1">
                <a:solidFill>
                  <a:schemeClr val="tx1"/>
                </a:solidFill>
              </a:rPr>
              <a:t>amp-accordion</a:t>
            </a:r>
            <a:r>
              <a:rPr lang="fr-FR" sz="1200" dirty="0">
                <a:solidFill>
                  <a:schemeClr val="tx1"/>
                </a:solidFill>
              </a:rPr>
              <a:t> + ajout du JS</a:t>
            </a:r>
          </a:p>
          <a:p>
            <a:r>
              <a:rPr lang="fr-FR" sz="1200" dirty="0">
                <a:solidFill>
                  <a:schemeClr val="tx1"/>
                </a:solidFill>
              </a:rPr>
              <a:t>Social </a:t>
            </a:r>
            <a:r>
              <a:rPr lang="fr-FR" sz="1200" dirty="0" err="1">
                <a:solidFill>
                  <a:schemeClr val="tx1"/>
                </a:solidFill>
              </a:rPr>
              <a:t>share</a:t>
            </a:r>
            <a:r>
              <a:rPr lang="fr-FR" sz="1200" dirty="0">
                <a:solidFill>
                  <a:schemeClr val="tx1"/>
                </a:solidFill>
              </a:rPr>
              <a:t> -&gt; </a:t>
            </a:r>
            <a:r>
              <a:rPr lang="fr-FR" sz="1200" dirty="0" err="1">
                <a:solidFill>
                  <a:schemeClr val="tx1"/>
                </a:solidFill>
              </a:rPr>
              <a:t>amp</a:t>
            </a:r>
            <a:r>
              <a:rPr lang="fr-FR" sz="1200" dirty="0">
                <a:solidFill>
                  <a:schemeClr val="tx1"/>
                </a:solidFill>
              </a:rPr>
              <a:t>-social-</a:t>
            </a:r>
            <a:r>
              <a:rPr lang="fr-FR" sz="1200" dirty="0" err="1">
                <a:solidFill>
                  <a:schemeClr val="tx1"/>
                </a:solidFill>
              </a:rPr>
              <a:t>share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 err="1">
                <a:solidFill>
                  <a:schemeClr val="tx1"/>
                </a:solidFill>
              </a:rPr>
              <a:t>Add</a:t>
            </a:r>
            <a:r>
              <a:rPr lang="fr-FR" sz="1200" dirty="0">
                <a:solidFill>
                  <a:schemeClr val="tx1"/>
                </a:solidFill>
              </a:rPr>
              <a:t> -&gt; </a:t>
            </a:r>
            <a:r>
              <a:rPr lang="fr-FR" sz="1200" dirty="0" err="1">
                <a:solidFill>
                  <a:schemeClr val="tx1"/>
                </a:solidFill>
              </a:rPr>
              <a:t>amp-add</a:t>
            </a:r>
            <a:r>
              <a:rPr lang="fr-FR" sz="1200" dirty="0">
                <a:solidFill>
                  <a:schemeClr val="tx1"/>
                </a:solidFill>
              </a:rPr>
              <a:t> + ajout du JS</a:t>
            </a:r>
          </a:p>
          <a:p>
            <a:r>
              <a:rPr lang="fr-FR" sz="1200" dirty="0">
                <a:hlinkClick r:id="rId6"/>
              </a:rPr>
              <a:t>https://www.ampproject.org/docs/reference/components</a:t>
            </a:r>
            <a:endParaRPr lang="fr-FR" sz="1200" dirty="0"/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A5713B-A00C-2748-ABE2-C0E7462F19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60" t="-208" r="-1349" b="208"/>
          <a:stretch/>
        </p:blipFill>
        <p:spPr>
          <a:xfrm>
            <a:off x="5004048" y="-17030"/>
            <a:ext cx="8533852" cy="51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applications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821238"/>
            <a:ext cx="333375" cy="165100"/>
          </a:xfrm>
        </p:spPr>
        <p:txBody>
          <a:bodyPr/>
          <a:lstStyle/>
          <a:p>
            <a:fld id="{B6CBC9F8-C3DB-428A-A32C-EF1197444D3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4821238"/>
            <a:ext cx="2879725" cy="165100"/>
          </a:xfrm>
        </p:spPr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</p:spTree>
    <p:extLst>
      <p:ext uri="{BB962C8B-B14F-4D97-AF65-F5344CB8AC3E}">
        <p14:creationId xmlns:p14="http://schemas.microsoft.com/office/powerpoint/2010/main" val="17664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de news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04EF7BA-661C-864D-8896-27503D6CBC0E}"/>
              </a:ext>
            </a:extLst>
          </p:cNvPr>
          <p:cNvSpPr txBox="1">
            <a:spLocks/>
          </p:cNvSpPr>
          <p:nvPr/>
        </p:nvSpPr>
        <p:spPr bwMode="blackGray">
          <a:xfrm>
            <a:off x="159887" y="1131590"/>
            <a:ext cx="455612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39CC62-86F9-5F4C-A177-D5B52F515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263" y="984350"/>
            <a:ext cx="2839865" cy="434854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3F3CEB2B-A590-5C44-8C6D-852A51576987}"/>
              </a:ext>
            </a:extLst>
          </p:cNvPr>
          <p:cNvSpPr txBox="1">
            <a:spLocks/>
          </p:cNvSpPr>
          <p:nvPr/>
        </p:nvSpPr>
        <p:spPr bwMode="blackGray">
          <a:xfrm>
            <a:off x="312287" y="1500014"/>
            <a:ext cx="5195817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+ 23% d’utilisateur revenant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+ 88% de vitesse de chargement entre page AMP et page mobile 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378343-9D2D-C145-B37D-56F92445B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50331"/>
            <a:ext cx="3434203" cy="5143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34DA18-2B63-114C-9F82-881F0BF06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263" y="2696043"/>
            <a:ext cx="2839865" cy="415980"/>
          </a:xfrm>
          <a:prstGeom prst="rect">
            <a:avLst/>
          </a:prstGeom>
        </p:spPr>
      </p:pic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FF3A58B5-3CC6-CC4A-9507-AFEC04EF17CC}"/>
              </a:ext>
            </a:extLst>
          </p:cNvPr>
          <p:cNvSpPr txBox="1">
            <a:spLocks/>
          </p:cNvSpPr>
          <p:nvPr/>
        </p:nvSpPr>
        <p:spPr bwMode="blackGray">
          <a:xfrm>
            <a:off x="461603" y="3494150"/>
            <a:ext cx="5195817" cy="94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100k pages vues/jours en AMP</a:t>
            </a:r>
          </a:p>
          <a:p>
            <a:r>
              <a:rPr lang="fr-FR" sz="1200" dirty="0">
                <a:solidFill>
                  <a:schemeClr val="tx1"/>
                </a:solidFill>
              </a:rPr>
              <a:t>x 3 sur le temps de chargement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50% d’impression en plus 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E-commerce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02/02/2018</a:t>
            </a:fld>
            <a:r>
              <a:rPr lang="en-GB"/>
              <a:t>	© Valtech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35CC69-80F6-8A41-B817-63736601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45" y="781188"/>
            <a:ext cx="1231900" cy="584200"/>
          </a:xfrm>
          <a:prstGeom prst="rect">
            <a:avLst/>
          </a:prstGeom>
        </p:spPr>
      </p:pic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0F87A771-9E17-504A-B3F5-5F954AE7CDED}"/>
              </a:ext>
            </a:extLst>
          </p:cNvPr>
          <p:cNvSpPr txBox="1">
            <a:spLocks/>
          </p:cNvSpPr>
          <p:nvPr/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600" i="1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pPr>
                <a:tabLst>
                  <a:tab pos="693738" algn="l"/>
                </a:tabLst>
              </a:pPr>
              <a:t>02/02/2018</a:t>
            </a:fld>
            <a:r>
              <a:rPr lang="en-GB"/>
              <a:t>	© Valtech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2C8BFFD4-3955-AA42-8C36-467401A50AA3}"/>
              </a:ext>
            </a:extLst>
          </p:cNvPr>
          <p:cNvSpPr txBox="1">
            <a:spLocks/>
          </p:cNvSpPr>
          <p:nvPr/>
        </p:nvSpPr>
        <p:spPr bwMode="blackGray">
          <a:xfrm>
            <a:off x="159887" y="1131590"/>
            <a:ext cx="455612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05D5FD9B-7892-534B-8607-7001A5A992C3}"/>
              </a:ext>
            </a:extLst>
          </p:cNvPr>
          <p:cNvSpPr txBox="1">
            <a:spLocks/>
          </p:cNvSpPr>
          <p:nvPr/>
        </p:nvSpPr>
        <p:spPr bwMode="blackGray">
          <a:xfrm>
            <a:off x="312287" y="1500013"/>
            <a:ext cx="5195817" cy="105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x 10 sur le page speed</a:t>
            </a:r>
          </a:p>
          <a:p>
            <a:r>
              <a:rPr lang="fr-FR" sz="1200" dirty="0">
                <a:solidFill>
                  <a:schemeClr val="tx1"/>
                </a:solidFill>
              </a:rPr>
              <a:t>+ 95% de taux de conversion</a:t>
            </a:r>
          </a:p>
          <a:p>
            <a:r>
              <a:rPr lang="fr-FR" sz="1200" dirty="0">
                <a:solidFill>
                  <a:schemeClr val="tx1"/>
                </a:solidFill>
              </a:rPr>
              <a:t>x 3 de CTR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B06F05DF-7CF1-F74A-B480-379618EB591A}"/>
              </a:ext>
            </a:extLst>
          </p:cNvPr>
          <p:cNvSpPr txBox="1">
            <a:spLocks/>
          </p:cNvSpPr>
          <p:nvPr/>
        </p:nvSpPr>
        <p:spPr bwMode="blackGray">
          <a:xfrm>
            <a:off x="461603" y="3494150"/>
            <a:ext cx="5195817" cy="949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chemeClr val="tx1"/>
                </a:solidFill>
              </a:rPr>
              <a:t>FastCommerce</a:t>
            </a:r>
            <a:r>
              <a:rPr lang="fr-FR" sz="1200" dirty="0">
                <a:solidFill>
                  <a:schemeClr val="tx1"/>
                </a:solidFill>
              </a:rPr>
              <a:t> -&gt; 15% de conversion </a:t>
            </a:r>
            <a:r>
              <a:rPr lang="fr-FR" sz="1200" dirty="0" err="1">
                <a:solidFill>
                  <a:schemeClr val="tx1"/>
                </a:solidFill>
              </a:rPr>
              <a:t>supp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 err="1">
                <a:solidFill>
                  <a:schemeClr val="tx1"/>
                </a:solidFill>
              </a:rPr>
              <a:t>WompMobile</a:t>
            </a:r>
            <a:r>
              <a:rPr lang="fr-FR" sz="1200" dirty="0">
                <a:solidFill>
                  <a:schemeClr val="tx1"/>
                </a:solidFill>
              </a:rPr>
              <a:t> -&gt; -31% de taux de rebond, conversion + 105%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DEECBC-3C76-6849-A570-52BC25C6E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239" y="-6016"/>
            <a:ext cx="26789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ltech Master">
  <a:themeElements>
    <a:clrScheme name="Valtech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53DAFC"/>
      </a:accent1>
      <a:accent2>
        <a:srgbClr val="8FD543"/>
      </a:accent2>
      <a:accent3>
        <a:srgbClr val="CDDE33"/>
      </a:accent3>
      <a:accent4>
        <a:srgbClr val="5F1686"/>
      </a:accent4>
      <a:accent5>
        <a:srgbClr val="A12091"/>
      </a:accent5>
      <a:accent6>
        <a:srgbClr val="F93B44"/>
      </a:accent6>
      <a:hlink>
        <a:srgbClr val="F93B44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Valtech Master">
  <a:themeElements>
    <a:clrScheme name="Valtech Magenta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F93B44"/>
      </a:accent1>
      <a:accent2>
        <a:srgbClr val="8FD543"/>
      </a:accent2>
      <a:accent3>
        <a:srgbClr val="CDDE33"/>
      </a:accent3>
      <a:accent4>
        <a:srgbClr val="5F1686"/>
      </a:accent4>
      <a:accent5>
        <a:srgbClr val="A12091"/>
      </a:accent5>
      <a:accent6>
        <a:srgbClr val="53DAFC"/>
      </a:accent6>
      <a:hlink>
        <a:srgbClr val="F93B44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Valtech Master">
  <a:themeElements>
    <a:clrScheme name="Valtech Vert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8FD543"/>
      </a:accent1>
      <a:accent2>
        <a:srgbClr val="CDDE33"/>
      </a:accent2>
      <a:accent3>
        <a:srgbClr val="5F1686"/>
      </a:accent3>
      <a:accent4>
        <a:srgbClr val="A12091"/>
      </a:accent4>
      <a:accent5>
        <a:srgbClr val="53DAFC"/>
      </a:accent5>
      <a:accent6>
        <a:srgbClr val="F93B44"/>
      </a:accent6>
      <a:hlink>
        <a:srgbClr val="FF0045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33643</TotalTime>
  <Words>325</Words>
  <Application>Microsoft Macintosh PowerPoint</Application>
  <PresentationFormat>Affichage à l'écran (16:9)</PresentationFormat>
  <Paragraphs>96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Adobe Devanagari</vt:lpstr>
      <vt:lpstr>Arial</vt:lpstr>
      <vt:lpstr>Calibri</vt:lpstr>
      <vt:lpstr>Georgia</vt:lpstr>
      <vt:lpstr>Helvetica Condensed Medium</vt:lpstr>
      <vt:lpstr>Helvetica LT Std</vt:lpstr>
      <vt:lpstr>Helvetica Neue Condensed</vt:lpstr>
      <vt:lpstr>Valtech Master</vt:lpstr>
      <vt:lpstr>1_Valtech Master</vt:lpstr>
      <vt:lpstr>2_Valtech Master</vt:lpstr>
      <vt:lpstr>Google AMP</vt:lpstr>
      <vt:lpstr>Présentation PowerPoint</vt:lpstr>
      <vt:lpstr>Présentation de Google AMP</vt:lpstr>
      <vt:lpstr>Présentation</vt:lpstr>
      <vt:lpstr>Construction du page</vt:lpstr>
      <vt:lpstr>Les balises / l’ajout du JS</vt:lpstr>
      <vt:lpstr>Les applications</vt:lpstr>
      <vt:lpstr>Site de news</vt:lpstr>
      <vt:lpstr>E-commerce</vt:lpstr>
      <vt:lpstr>Mise en pratique</vt:lpstr>
      <vt:lpstr>Have fun</vt:lpstr>
      <vt:lpstr>Présentation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Ulrich // La boite à slides</dc:creator>
  <cp:lastModifiedBy>Geoffrey Casaubon</cp:lastModifiedBy>
  <cp:revision>342</cp:revision>
  <cp:lastPrinted>2016-12-12T15:04:05Z</cp:lastPrinted>
  <dcterms:created xsi:type="dcterms:W3CDTF">2015-04-22T07:58:45Z</dcterms:created>
  <dcterms:modified xsi:type="dcterms:W3CDTF">2018-02-02T13:53:45Z</dcterms:modified>
</cp:coreProperties>
</file>